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70" r:id="rId5"/>
    <p:sldId id="269" r:id="rId6"/>
    <p:sldId id="259" r:id="rId7"/>
    <p:sldId id="262" r:id="rId8"/>
    <p:sldId id="266" r:id="rId9"/>
    <p:sldId id="26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E1390-4487-B44A-951A-BEA68E581EB0}" type="datetimeFigureOut">
              <a:rPr lang="en-US" smtClean="0"/>
              <a:t>1/28/26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55A84C-FCE4-3C4E-AA5C-58F16AFCF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920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5b3f12db6c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5b3f12db6c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indent="-171450"/>
            <a:r>
              <a:rPr lang="en-US"/>
              <a:t>Most designs assume visual interaction as the default.</a:t>
            </a:r>
          </a:p>
          <a:p>
            <a:pPr marL="171450" indent="-171450"/>
            <a:r>
              <a:rPr lang="en-US"/>
              <a:t>Historical examples of exclusion (e.g., print-only information, poorly labeled public infrastructure).</a:t>
            </a:r>
          </a:p>
          <a:p>
            <a:pPr marL="171450" indent="-171450"/>
            <a:r>
              <a:rPr lang="en-US"/>
              <a:t>Connect to students’ summer work: this is not just a technical challenge—it’s an ethical and political one.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5d65259934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5d65259934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>
          <a:extLst>
            <a:ext uri="{FF2B5EF4-FFF2-40B4-BE49-F238E27FC236}">
              <a16:creationId xmlns:a16="http://schemas.microsoft.com/office/drawing/2014/main" id="{B6E26006-AA58-27F6-2852-25D36DCD0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5d65259934_0_2:notes">
            <a:extLst>
              <a:ext uri="{FF2B5EF4-FFF2-40B4-BE49-F238E27FC236}">
                <a16:creationId xmlns:a16="http://schemas.microsoft.com/office/drawing/2014/main" id="{A702A927-BEC1-B990-1F5F-3FD3186540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5d65259934_0_2:notes">
            <a:extLst>
              <a:ext uri="{FF2B5EF4-FFF2-40B4-BE49-F238E27FC236}">
                <a16:creationId xmlns:a16="http://schemas.microsoft.com/office/drawing/2014/main" id="{1416D0A8-E58F-71EC-A038-4A47882B7B8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55099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>
          <a:extLst>
            <a:ext uri="{FF2B5EF4-FFF2-40B4-BE49-F238E27FC236}">
              <a16:creationId xmlns:a16="http://schemas.microsoft.com/office/drawing/2014/main" id="{021478DD-0175-8CB1-E974-735320BD5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5d65259934_0_2:notes">
            <a:extLst>
              <a:ext uri="{FF2B5EF4-FFF2-40B4-BE49-F238E27FC236}">
                <a16:creationId xmlns:a16="http://schemas.microsoft.com/office/drawing/2014/main" id="{C5E9F3B8-8D2A-4420-A249-3D8451B702E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5d65259934_0_2:notes">
            <a:extLst>
              <a:ext uri="{FF2B5EF4-FFF2-40B4-BE49-F238E27FC236}">
                <a16:creationId xmlns:a16="http://schemas.microsoft.com/office/drawing/2014/main" id="{83BAF046-8D69-ADE1-51A0-05B3092122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504686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5d65259934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5d65259934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</a:rPr>
              <a:t>https://disabilities.temple.edu/resources/disability-rights-timeline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5d65259934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5d65259934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5d65259934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5d65259934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5d65259934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5d65259934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00B99-A774-E1EA-E201-93B2F6A98D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6C77FB-80B4-E048-F431-6568EA4176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6774F4-514A-140E-7BE4-F023E9EEE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D110C-B63D-884F-9463-6BC8F816E421}" type="datetimeFigureOut">
              <a:rPr lang="en-US" smtClean="0"/>
              <a:t>1/28/26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81B89-A3A6-F801-2C4A-48F453260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12B890-0D35-297D-881D-710A11169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6B68B-566A-0143-83CA-A7AC0CBBF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92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03043-867F-A0A3-55E7-132FEB3BC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B618B-FDEE-7B16-9BAC-153F64D3E8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953F29-9A32-34CA-750F-902ED62C5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D110C-B63D-884F-9463-6BC8F816E421}" type="datetimeFigureOut">
              <a:rPr lang="en-US" smtClean="0"/>
              <a:t>1/28/26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83C239-7265-CAD5-B563-28757081B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8FFA41-C5C0-45F9-E76B-3070C9CA5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6B68B-566A-0143-83CA-A7AC0CBBF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249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87E79-C67C-9B56-EEB3-5D9EDCC97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C0BE9B-9063-A8FF-E71A-009226BF3A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FB28D-F875-2BE3-31D3-B7BD02F0F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D110C-B63D-884F-9463-6BC8F816E421}" type="datetimeFigureOut">
              <a:rPr lang="en-US" smtClean="0"/>
              <a:t>1/28/26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6752E-F08A-1906-4232-A928ECD02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75BE2B-C7A3-D6C7-54FA-4DD9E990D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6B68B-566A-0143-83CA-A7AC0CBBF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573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43986-54DF-0128-CF0B-49B0359F2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513978-118C-AE26-ED49-CA65F481FE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73F9E1-6DD1-5725-E23B-4650E48FA7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CD978E-0EC8-7D13-9A5C-42848C9D4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D110C-B63D-884F-9463-6BC8F816E421}" type="datetimeFigureOut">
              <a:rPr lang="en-US" smtClean="0"/>
              <a:t>1/28/26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4314B8-D3AF-9888-3658-8DFAFCE90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A2C941-0669-6290-7842-6C09FA5E9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6B68B-566A-0143-83CA-A7AC0CBBF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205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924EE-8B23-45C6-0972-E5C682DE6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700E96-1FDC-F763-0060-3B0EF59D89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D9AFF0-6707-7391-2778-E1E650DBE3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995A68-2A5F-1B16-9FB6-DE4AE70396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883212-03F2-7727-2208-E81A70A305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E77094-5A4C-0F80-54E9-EC23003A6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D110C-B63D-884F-9463-6BC8F816E421}" type="datetimeFigureOut">
              <a:rPr lang="en-US" smtClean="0"/>
              <a:t>1/28/26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634E8D-F8CD-42A0-2C14-5376503C6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C065FD-01D9-1CB7-3837-E8D98CB6D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6B68B-566A-0143-83CA-A7AC0CBBF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484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11A84-EA96-B9F9-67DB-2EBB5AD73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BCCB05-FABB-51FD-2180-59E09C714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D110C-B63D-884F-9463-6BC8F816E421}" type="datetimeFigureOut">
              <a:rPr lang="en-US" smtClean="0"/>
              <a:t>1/28/26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70757D-B143-38B4-D942-9987F4310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859FFD-8B13-611A-5B97-A21539D65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6B68B-566A-0143-83CA-A7AC0CBBF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051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1D8248-2317-7B71-54FA-A76F33108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D110C-B63D-884F-9463-6BC8F816E421}" type="datetimeFigureOut">
              <a:rPr lang="en-US" smtClean="0"/>
              <a:t>1/28/26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B46898-A4A1-3022-0594-241639E28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9BBE60-5C20-4B44-099E-721A5938D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6B68B-566A-0143-83CA-A7AC0CBBF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031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7A851-EB85-0E04-41A4-6B42427E0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FB9499-97B8-0A91-2307-BB0386D46B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E8A8D1-61CA-FD9B-DD6F-BE329C9552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3490B7-FC34-C748-8C92-B9249E8DE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D110C-B63D-884F-9463-6BC8F816E421}" type="datetimeFigureOut">
              <a:rPr lang="en-US" smtClean="0"/>
              <a:t>1/28/26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75E832-F3AB-6C0D-EF3C-675C62E69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CF7930-4F99-83EA-EEE0-5A187C03C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6B68B-566A-0143-83CA-A7AC0CBBF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863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78BC4-B6C4-57CA-C87F-D204C4B13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926C46-3A19-1019-2F55-8AE566E85E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6B3ECD-89AF-BAE8-AC95-5A24F8EFE3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E48196-316D-D952-993D-43FA73370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D110C-B63D-884F-9463-6BC8F816E421}" type="datetimeFigureOut">
              <a:rPr lang="en-US" smtClean="0"/>
              <a:t>1/28/26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A61622-6CB1-EACC-B98A-EC494B2A3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4B22DA-C3B2-DC70-4A36-3C573C5C4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6B68B-566A-0143-83CA-A7AC0CBBF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552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04EFB-CF14-EFD5-97DF-33D795B77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6A1FDC-5701-0783-FB6B-6B01C104AE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55DEC6-5669-E4C1-3CE5-92F97DB9B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D110C-B63D-884F-9463-6BC8F816E421}" type="datetimeFigureOut">
              <a:rPr lang="en-US" smtClean="0"/>
              <a:t>1/28/26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6FE4DE-A7CB-6247-328D-5B0B07A7F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6797C0-0133-2D14-A05C-7F1B39D28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6B68B-566A-0143-83CA-A7AC0CBBF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675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7BFA6F-B5F8-5720-AB95-B2B4DB08AD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2826B6-93C6-7F82-E01E-A39DDC3C97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3E2803-6E89-ADC1-9A4E-B97090FEA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D110C-B63D-884F-9463-6BC8F816E421}" type="datetimeFigureOut">
              <a:rPr lang="en-US" smtClean="0"/>
              <a:t>1/28/26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B755A-1220-1898-B2FB-3BFE455D0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8CD28A-C3F3-C8BC-353A-4633A8263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6B68B-566A-0143-83CA-A7AC0CBBF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3412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22205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83DAAD-7C75-6BCD-30CF-2ED427D26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4B10DE-808C-AC28-EF95-9B3A45CE89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5A1A74-30E9-9CF6-D610-25B736919B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ED110C-B63D-884F-9463-6BC8F816E421}" type="datetimeFigureOut">
              <a:rPr lang="en-US" smtClean="0"/>
              <a:t>1/28/26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A69BEE-4261-C0DB-208C-86079FDB5D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B62604-904E-8488-BB37-CE2CBB026B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B6B68B-566A-0143-83CA-A7AC0CBBF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466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sz="3800"/>
              <a:t>Design Justice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en"/>
              <a:t>Definition</a:t>
            </a:r>
            <a:endParaRPr lang="en-US"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2500"/>
          </a:bodyPr>
          <a:lstStyle/>
          <a:p>
            <a:pPr>
              <a:buSzPct val="100000"/>
            </a:pPr>
            <a:r>
              <a:rPr lang="en"/>
              <a:t>“Design justice” is a framework that rethinks design processes to challenge structural inequalities and prioritize the voices of marginalized communities (Costanza-Chock, 2020).</a:t>
            </a:r>
            <a:endParaRPr lang="en-US"/>
          </a:p>
          <a:p>
            <a:pPr>
              <a:lnSpc>
                <a:spcPct val="114999"/>
              </a:lnSpc>
            </a:pPr>
            <a:r>
              <a:rPr lang="en"/>
              <a:t>Quote: “Design justice reimagines design processes so that they center people who are often marginalized by design.”</a:t>
            </a:r>
          </a:p>
          <a:p>
            <a:pPr lvl="1">
              <a:lnSpc>
                <a:spcPct val="114999"/>
              </a:lnSpc>
            </a:pPr>
            <a:r>
              <a:rPr lang="en" b="1"/>
              <a:t>Design Justice Network Principles</a:t>
            </a:r>
            <a:r>
              <a:rPr lang="en"/>
              <a:t>, a foundational document authored by the </a:t>
            </a:r>
            <a:r>
              <a:rPr lang="en" b="1"/>
              <a:t>Design Justice Network</a:t>
            </a:r>
            <a:r>
              <a:rPr lang="en"/>
              <a:t> and articulated by </a:t>
            </a:r>
            <a:r>
              <a:rPr lang="en" b="1"/>
              <a:t>Sasha Costanza‑Chock</a:t>
            </a:r>
            <a:r>
              <a:rPr lang="en"/>
              <a:t> in their 2020 book </a:t>
            </a:r>
            <a:r>
              <a:rPr lang="en" i="1"/>
              <a:t>Design Justice: Community‑Led Practices to Build the Worlds We Need</a:t>
            </a:r>
            <a:endParaRPr lang="en"/>
          </a:p>
          <a:p>
            <a:pPr>
              <a:lnSpc>
                <a:spcPct val="114999"/>
              </a:lnSpc>
            </a:pPr>
            <a:r>
              <a:rPr lang="en"/>
              <a:t>What is the contrast here between mainstream design? How does this relate to our summer work?</a:t>
            </a:r>
          </a:p>
          <a:p>
            <a:pPr indent="-445336">
              <a:lnSpc>
                <a:spcPct val="114999"/>
              </a:lnSpc>
              <a:buSzPct val="100000"/>
            </a:pPr>
            <a:endParaRPr lang="en"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en"/>
              <a:t>What are some systemic issues that influence dominant design practices?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9E756D-EBED-CC7E-982C-A521D5514C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2332500"/>
            <a:ext cx="11360800" cy="375933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>
          <a:extLst>
            <a:ext uri="{FF2B5EF4-FFF2-40B4-BE49-F238E27FC236}">
              <a16:creationId xmlns:a16="http://schemas.microsoft.com/office/drawing/2014/main" id="{D0066973-E97E-2E60-63A2-EAA76F6F6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>
            <a:extLst>
              <a:ext uri="{FF2B5EF4-FFF2-40B4-BE49-F238E27FC236}">
                <a16:creationId xmlns:a16="http://schemas.microsoft.com/office/drawing/2014/main" id="{23D4119F-5421-7C69-887E-ABA80F2ECD8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en"/>
              <a:t>What are some systemic issues that influence dominant design practices?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289B23-DA3A-B17C-B583-B07C540D1E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2332500"/>
            <a:ext cx="11360800" cy="3759333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1. </a:t>
            </a:r>
            <a:r>
              <a:rPr lang="en-US" b="1" dirty="0"/>
              <a:t>Ableism</a:t>
            </a:r>
            <a:endParaRPr lang="en-US" dirty="0"/>
          </a:p>
          <a:p>
            <a:pPr lvl="1">
              <a:lnSpc>
                <a:spcPct val="114999"/>
              </a:lnSpc>
            </a:pPr>
            <a:r>
              <a:rPr lang="en-US" dirty="0"/>
              <a:t>Most tools assume sighted, hearing, ambulatory users. Accessibility is often treated as an add-on, not a starting point.</a:t>
            </a:r>
            <a:endParaRPr lang="en-US" b="1" dirty="0"/>
          </a:p>
          <a:p>
            <a:pPr>
              <a:lnSpc>
                <a:spcPct val="114999"/>
              </a:lnSpc>
            </a:pPr>
            <a:r>
              <a:rPr lang="en-US" dirty="0"/>
              <a:t>2. </a:t>
            </a:r>
            <a:r>
              <a:rPr lang="en-US" b="1" dirty="0"/>
              <a:t>Capitalism &amp; Profit Motives</a:t>
            </a:r>
          </a:p>
          <a:p>
            <a:pPr lvl="1">
              <a:lnSpc>
                <a:spcPct val="114999"/>
              </a:lnSpc>
            </a:pPr>
            <a:r>
              <a:rPr lang="en-US"/>
              <a:t>Products are often made for mass markets, not for marginalized users—especially if inclusion or access doesn't seem profitable.</a:t>
            </a:r>
            <a:endParaRPr lang="en-US" b="1"/>
          </a:p>
          <a:p>
            <a:pPr>
              <a:lnSpc>
                <a:spcPct val="114999"/>
              </a:lnSpc>
            </a:pPr>
            <a:r>
              <a:rPr lang="en-US" dirty="0"/>
              <a:t>3. </a:t>
            </a:r>
            <a:r>
              <a:rPr lang="en-US" b="1" dirty="0"/>
              <a:t>White Supremacy &amp; Western Norms</a:t>
            </a:r>
          </a:p>
          <a:p>
            <a:pPr lvl="1">
              <a:lnSpc>
                <a:spcPct val="114999"/>
              </a:lnSpc>
            </a:pPr>
            <a:r>
              <a:rPr lang="en-US"/>
              <a:t>Dominant design methods and aesthetics are often rooted in Western industrial design history and values of individualism, speed, efficiency.</a:t>
            </a:r>
            <a:endParaRPr lang="en-US" b="1"/>
          </a:p>
          <a:p>
            <a:pPr>
              <a:lnSpc>
                <a:spcPct val="114999"/>
              </a:lnSpc>
            </a:pPr>
            <a:r>
              <a:rPr lang="en-US" dirty="0"/>
              <a:t>4. </a:t>
            </a:r>
            <a:r>
              <a:rPr lang="en-US" b="1" dirty="0"/>
              <a:t>Patriarchy</a:t>
            </a:r>
          </a:p>
          <a:p>
            <a:pPr lvl="1">
              <a:lnSpc>
                <a:spcPct val="114999"/>
              </a:lnSpc>
            </a:pPr>
            <a:r>
              <a:rPr lang="en-US" dirty="0"/>
              <a:t>Design often fails to account for gendered experiences—like safety, care work, or domestic labor.</a:t>
            </a:r>
            <a:endParaRPr lang="en-US" b="1" dirty="0"/>
          </a:p>
          <a:p>
            <a:pPr>
              <a:lnSpc>
                <a:spcPct val="114999"/>
              </a:lnSpc>
            </a:pPr>
            <a:r>
              <a:rPr lang="en-US" dirty="0"/>
              <a:t>5. </a:t>
            </a:r>
            <a:r>
              <a:rPr lang="en-US" b="1" dirty="0" err="1"/>
              <a:t>Technocentrism</a:t>
            </a:r>
            <a:r>
              <a:rPr lang="en-US" b="1" dirty="0"/>
              <a:t> / Solutionism</a:t>
            </a:r>
          </a:p>
          <a:p>
            <a:pPr lvl="1">
              <a:lnSpc>
                <a:spcPct val="114999"/>
              </a:lnSpc>
            </a:pPr>
            <a:r>
              <a:rPr lang="en-US"/>
              <a:t>There is often a belief that tech will solve social problems, without involving communities in defining the problems or desired outcomes.</a:t>
            </a:r>
            <a:endParaRPr lang="en-US" b="1"/>
          </a:p>
          <a:p>
            <a:pPr>
              <a:lnSpc>
                <a:spcPct val="114999"/>
              </a:lnSpc>
            </a:pPr>
            <a:r>
              <a:rPr lang="en-US" dirty="0"/>
              <a:t>7. </a:t>
            </a:r>
            <a:r>
              <a:rPr lang="en-US" b="1" dirty="0"/>
              <a:t>What else? Racism? Classism? How might these affect design?</a:t>
            </a:r>
          </a:p>
          <a:p>
            <a:pPr lvl="1">
              <a:lnSpc>
                <a:spcPct val="114999"/>
              </a:lnSpc>
            </a:pPr>
            <a:endParaRPr lang="en-US" dirty="0"/>
          </a:p>
          <a:p>
            <a:pPr lvl="1">
              <a:lnSpc>
                <a:spcPct val="114999"/>
              </a:lnSpc>
            </a:pPr>
            <a:endParaRPr lang="en-US" dirty="0"/>
          </a:p>
          <a:p>
            <a:pPr>
              <a:lnSpc>
                <a:spcPct val="114999"/>
              </a:lnSpc>
            </a:pPr>
            <a:endParaRPr lang="en-US" b="1"/>
          </a:p>
          <a:p>
            <a:pPr>
              <a:lnSpc>
                <a:spcPct val="114999"/>
              </a:lnSpc>
            </a:pPr>
            <a:endParaRPr lang="en-US" b="1"/>
          </a:p>
          <a:p>
            <a:pPr>
              <a:lnSpc>
                <a:spcPct val="114999"/>
              </a:lnSpc>
            </a:pPr>
            <a:endParaRPr lang="en-US" b="1"/>
          </a:p>
          <a:p>
            <a:pPr>
              <a:lnSpc>
                <a:spcPct val="114999"/>
              </a:lnSpc>
            </a:pPr>
            <a:endParaRPr lang="en-US" b="1"/>
          </a:p>
          <a:p>
            <a:pPr>
              <a:lnSpc>
                <a:spcPct val="114999"/>
              </a:lnSpc>
            </a:pPr>
            <a:endParaRPr lang="en-US" b="1"/>
          </a:p>
          <a:p>
            <a:pPr>
              <a:lnSpc>
                <a:spcPct val="114999"/>
              </a:lnSpc>
            </a:pPr>
            <a:endParaRPr lang="en-US" b="1"/>
          </a:p>
          <a:p>
            <a:pPr>
              <a:lnSpc>
                <a:spcPct val="114999"/>
              </a:lnSpc>
            </a:pPr>
            <a:endParaRPr lang="en-US" b="1"/>
          </a:p>
          <a:p>
            <a:pPr>
              <a:lnSpc>
                <a:spcPct val="114999"/>
              </a:lnSpc>
            </a:pPr>
            <a:endParaRPr lang="en-US" b="1"/>
          </a:p>
          <a:p>
            <a:pPr>
              <a:lnSpc>
                <a:spcPct val="114999"/>
              </a:lnSpc>
            </a:pPr>
            <a:endParaRPr lang="en-US" b="1"/>
          </a:p>
          <a:p>
            <a:pPr>
              <a:lnSpc>
                <a:spcPct val="114999"/>
              </a:lnSpc>
            </a:pPr>
            <a:endParaRPr lang="en-US" b="1"/>
          </a:p>
          <a:p>
            <a:pPr>
              <a:lnSpc>
                <a:spcPct val="114999"/>
              </a:lnSpc>
            </a:pPr>
            <a:endParaRPr lang="en-US"/>
          </a:p>
          <a:p>
            <a:pPr>
              <a:lnSpc>
                <a:spcPct val="114999"/>
              </a:lnSpc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357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>
          <a:extLst>
            <a:ext uri="{FF2B5EF4-FFF2-40B4-BE49-F238E27FC236}">
              <a16:creationId xmlns:a16="http://schemas.microsoft.com/office/drawing/2014/main" id="{84A49A70-4F31-0992-09D0-B97A40471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>
            <a:extLst>
              <a:ext uri="{FF2B5EF4-FFF2-40B4-BE49-F238E27FC236}">
                <a16:creationId xmlns:a16="http://schemas.microsoft.com/office/drawing/2014/main" id="{E9877CDE-23C5-0F5C-2905-C758FE5DBF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en"/>
              <a:t>Reflection Time! 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13BEA4-BEAC-286C-E6C0-9482666042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2332500"/>
            <a:ext cx="11360800" cy="3759333"/>
          </a:xfrm>
        </p:spPr>
        <p:txBody>
          <a:bodyPr/>
          <a:lstStyle/>
          <a:p>
            <a:r>
              <a:rPr lang="en-US"/>
              <a:t>What are some examples of designs (digital, physical, or systemic) that unintentionally exclude users? What personal experience have you had with this (if you want to share)?</a:t>
            </a:r>
          </a:p>
          <a:p>
            <a:pPr>
              <a:lnSpc>
                <a:spcPct val="114999"/>
              </a:lnSpc>
            </a:pPr>
            <a:r>
              <a:rPr lang="en-US"/>
              <a:t>1-2 minutes to think, 3 minutes to discuss in pairs, then share back.</a:t>
            </a:r>
          </a:p>
          <a:p>
            <a:pPr>
              <a:lnSpc>
                <a:spcPct val="114999"/>
              </a:lnSpc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39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en"/>
              <a:t>(some) Core Principles</a:t>
            </a:r>
            <a:endParaRPr lang="en-US"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414867" y="1492433"/>
            <a:ext cx="11776400" cy="4643867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2500" lnSpcReduction="20000"/>
          </a:bodyPr>
          <a:lstStyle/>
          <a:p>
            <a:pPr>
              <a:buSzPct val="100000"/>
            </a:pPr>
            <a:r>
              <a:rPr lang="en"/>
              <a:t>Center the voices of those directly impacted.</a:t>
            </a:r>
            <a:endParaRPr lang="en-US"/>
          </a:p>
          <a:p>
            <a:pPr>
              <a:lnSpc>
                <a:spcPct val="114999"/>
              </a:lnSpc>
            </a:pPr>
            <a:r>
              <a:rPr lang="en"/>
              <a:t>Build community-controlled processes.</a:t>
            </a:r>
            <a:endParaRPr/>
          </a:p>
          <a:p>
            <a:pPr>
              <a:lnSpc>
                <a:spcPct val="114999"/>
              </a:lnSpc>
            </a:pPr>
            <a:r>
              <a:rPr lang="en"/>
              <a:t>Redistribute design’s benefits and burdens.</a:t>
            </a:r>
            <a:endParaRPr/>
          </a:p>
          <a:p>
            <a:pPr>
              <a:lnSpc>
                <a:spcPct val="114999"/>
              </a:lnSpc>
            </a:pPr>
            <a:r>
              <a:rPr lang="en"/>
              <a:t>Avoid re-inscribing inequality or dependence.</a:t>
            </a:r>
          </a:p>
          <a:p>
            <a:pPr>
              <a:lnSpc>
                <a:spcPct val="114999"/>
              </a:lnSpc>
            </a:pPr>
            <a:r>
              <a:rPr lang="en"/>
              <a:t>https://designjustice.org/read-the-principles</a:t>
            </a:r>
            <a:br>
              <a:rPr lang="en"/>
            </a:br>
            <a:r>
              <a:rPr lang="en"/>
              <a:t> (Source: Design Justice Network Principles)</a:t>
            </a:r>
            <a:endParaRPr/>
          </a:p>
          <a:p>
            <a:pPr>
              <a:lnSpc>
                <a:spcPct val="114999"/>
              </a:lnSpc>
            </a:pPr>
            <a:endParaRPr lang="en"/>
          </a:p>
          <a:p>
            <a:pPr marL="152396" indent="0">
              <a:lnSpc>
                <a:spcPct val="114999"/>
              </a:lnSpc>
              <a:buNone/>
            </a:pPr>
            <a:r>
              <a:rPr lang="en"/>
              <a:t>Questions:</a:t>
            </a:r>
          </a:p>
          <a:p>
            <a:pPr>
              <a:lnSpc>
                <a:spcPct val="114999"/>
              </a:lnSpc>
            </a:pPr>
            <a:r>
              <a:rPr lang="en"/>
              <a:t>Examples? From your own work that have embodied these principles?</a:t>
            </a:r>
          </a:p>
          <a:p>
            <a:pPr>
              <a:lnSpc>
                <a:spcPct val="114999"/>
              </a:lnSpc>
            </a:pPr>
            <a:r>
              <a:rPr lang="en"/>
              <a:t>What are some principles that might be missing in this work? Can we include them?</a:t>
            </a:r>
          </a:p>
          <a:p>
            <a:pPr indent="-422476">
              <a:lnSpc>
                <a:spcPct val="114999"/>
              </a:lnSpc>
              <a:buSzPct val="100000"/>
            </a:pPr>
            <a:endParaRPr lang="e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en"/>
              <a:t>Lived Experience as Expertise</a:t>
            </a:r>
            <a:endParaRPr lang="en-US"/>
          </a:p>
        </p:txBody>
      </p:sp>
      <p:sp>
        <p:nvSpPr>
          <p:cNvPr id="90" name="Google Shape;90;p19"/>
          <p:cNvSpPr txBox="1">
            <a:spLocks noGrp="1"/>
          </p:cNvSpPr>
          <p:nvPr>
            <p:ph type="body" idx="1"/>
          </p:nvPr>
        </p:nvSpPr>
        <p:spPr>
          <a:xfrm>
            <a:off x="506000" y="1536800"/>
            <a:ext cx="11180000" cy="5321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r>
              <a:rPr lang="en"/>
              <a:t>A lived experience approach emphasizes the importance of </a:t>
            </a:r>
            <a:r>
              <a:rPr lang="en" b="1"/>
              <a:t>co-design</a:t>
            </a:r>
            <a:r>
              <a:rPr lang="en"/>
              <a:t> and participatory practices.</a:t>
            </a:r>
            <a:endParaRPr lang="en-US"/>
          </a:p>
          <a:p>
            <a:pPr>
              <a:lnSpc>
                <a:spcPct val="114999"/>
              </a:lnSpc>
            </a:pPr>
            <a:r>
              <a:rPr lang="en"/>
              <a:t>The blind and visually impaired community are not just users—they are knowledge holders.</a:t>
            </a:r>
            <a:endParaRPr/>
          </a:p>
          <a:p>
            <a:pPr>
              <a:lnSpc>
                <a:spcPct val="114999"/>
              </a:lnSpc>
            </a:pPr>
            <a:r>
              <a:rPr lang="en"/>
              <a:t>e.g. with mental health </a:t>
            </a:r>
          </a:p>
          <a:p>
            <a:pPr>
              <a:lnSpc>
                <a:spcPct val="114999"/>
              </a:lnSpc>
            </a:pPr>
            <a:endParaRPr lang="en"/>
          </a:p>
          <a:p>
            <a:pPr indent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3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en"/>
              <a:t>Helpful Guides</a:t>
            </a:r>
            <a:endParaRPr lang="en-US"/>
          </a:p>
        </p:txBody>
      </p:sp>
      <p:sp>
        <p:nvSpPr>
          <p:cNvPr id="113" name="Google Shape;113;p23"/>
          <p:cNvSpPr txBox="1">
            <a:spLocks noGrp="1"/>
          </p:cNvSpPr>
          <p:nvPr>
            <p:ph type="body" idx="1"/>
          </p:nvPr>
        </p:nvSpPr>
        <p:spPr>
          <a:xfrm>
            <a:off x="506000" y="1536800"/>
            <a:ext cx="11180000" cy="5321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r>
              <a:rPr lang="en"/>
              <a:t>Ask, not assume.</a:t>
            </a:r>
            <a:endParaRPr lang="en-US"/>
          </a:p>
          <a:p>
            <a:pPr>
              <a:lnSpc>
                <a:spcPct val="114999"/>
              </a:lnSpc>
            </a:pPr>
            <a:r>
              <a:rPr lang="en"/>
              <a:t>Collaborate early and often.</a:t>
            </a:r>
            <a:endParaRPr/>
          </a:p>
          <a:p>
            <a:pPr>
              <a:lnSpc>
                <a:spcPct val="114999"/>
              </a:lnSpc>
            </a:pPr>
            <a:r>
              <a:rPr lang="en"/>
              <a:t>Reflect on positionality and privilege.</a:t>
            </a:r>
            <a:endParaRPr/>
          </a:p>
          <a:p>
            <a:pPr>
              <a:lnSpc>
                <a:spcPct val="114999"/>
              </a:lnSpc>
            </a:pPr>
            <a:r>
              <a:rPr lang="en"/>
              <a:t>Consider sustainability, maintenance, and future use.</a:t>
            </a:r>
          </a:p>
          <a:p>
            <a:pPr>
              <a:lnSpc>
                <a:spcPct val="114999"/>
              </a:lnSpc>
            </a:pPr>
            <a:endParaRPr lang="en"/>
          </a:p>
          <a:p>
            <a:pPr indent="0">
              <a:spcBef>
                <a:spcPts val="1600"/>
              </a:spcBef>
              <a:spcAft>
                <a:spcPts val="1600"/>
              </a:spcAft>
              <a:buNone/>
            </a:pPr>
            <a:endParaRPr lang="e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en"/>
              <a:t>Activity: Access Check Walkthrough</a:t>
            </a:r>
            <a:endParaRPr lang="en-US"/>
          </a:p>
        </p:txBody>
      </p:sp>
      <p:sp>
        <p:nvSpPr>
          <p:cNvPr id="125" name="Google Shape;125;p25"/>
          <p:cNvSpPr txBox="1">
            <a:spLocks noGrp="1"/>
          </p:cNvSpPr>
          <p:nvPr>
            <p:ph type="body" idx="1"/>
          </p:nvPr>
        </p:nvSpPr>
        <p:spPr>
          <a:xfrm>
            <a:off x="506000" y="1536800"/>
            <a:ext cx="11180000" cy="5321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r>
              <a:rPr lang="en"/>
              <a:t>Who is this space or system designed for?</a:t>
            </a:r>
            <a:endParaRPr lang="en-US"/>
          </a:p>
          <a:p>
            <a:pPr>
              <a:lnSpc>
                <a:spcPct val="114999"/>
              </a:lnSpc>
            </a:pPr>
            <a:r>
              <a:rPr lang="en"/>
              <a:t>Who might be excluded or experience barriers?</a:t>
            </a:r>
          </a:p>
          <a:p>
            <a:pPr>
              <a:lnSpc>
                <a:spcPct val="114999"/>
              </a:lnSpc>
            </a:pPr>
            <a:r>
              <a:rPr lang="en"/>
              <a:t>What assumptions about bodies, senses, or behavior are embedded in this design?</a:t>
            </a:r>
            <a:endParaRPr/>
          </a:p>
          <a:p>
            <a:pPr>
              <a:lnSpc>
                <a:spcPct val="114999"/>
              </a:lnSpc>
            </a:pPr>
            <a:r>
              <a:rPr lang="en"/>
              <a:t>How might someone who is blind or visually impaired navigate this space?</a:t>
            </a:r>
            <a:endParaRPr/>
          </a:p>
          <a:p>
            <a:pPr>
              <a:lnSpc>
                <a:spcPct val="114999"/>
              </a:lnSpc>
            </a:pPr>
            <a:r>
              <a:rPr lang="en"/>
              <a:t>How would we redesign one element of this to make it more accessible </a:t>
            </a:r>
            <a:r>
              <a:rPr lang="en" b="1"/>
              <a:t>and</a:t>
            </a:r>
            <a:r>
              <a:rPr lang="en"/>
              <a:t> community-informed?</a:t>
            </a:r>
          </a:p>
          <a:p>
            <a:pPr indent="0">
              <a:spcBef>
                <a:spcPts val="1600"/>
              </a:spcBef>
              <a:spcAft>
                <a:spcPts val="1600"/>
              </a:spcAft>
              <a:buNone/>
            </a:pPr>
            <a:endParaRPr lang="e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598</Words>
  <Application>Microsoft Macintosh PowerPoint</Application>
  <PresentationFormat>Widescreen</PresentationFormat>
  <Paragraphs>63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Design Justice</vt:lpstr>
      <vt:lpstr>Definition</vt:lpstr>
      <vt:lpstr>What are some systemic issues that influence dominant design practices?</vt:lpstr>
      <vt:lpstr>What are some systemic issues that influence dominant design practices?</vt:lpstr>
      <vt:lpstr>Reflection Time! </vt:lpstr>
      <vt:lpstr>(some) Core Principles</vt:lpstr>
      <vt:lpstr>Lived Experience as Expertise</vt:lpstr>
      <vt:lpstr>Helpful Guides</vt:lpstr>
      <vt:lpstr>Activity: Access Check Walkthrough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Paul Ruvolo</dc:creator>
  <cp:lastModifiedBy>Paul Ruvolo</cp:lastModifiedBy>
  <cp:revision>1</cp:revision>
  <dcterms:created xsi:type="dcterms:W3CDTF">2026-01-29T02:52:51Z</dcterms:created>
  <dcterms:modified xsi:type="dcterms:W3CDTF">2026-01-29T02:53:02Z</dcterms:modified>
</cp:coreProperties>
</file>